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855" r:id="rId2"/>
    <p:sldId id="858" r:id="rId3"/>
    <p:sldId id="859" r:id="rId4"/>
    <p:sldId id="860" r:id="rId5"/>
    <p:sldId id="861" r:id="rId6"/>
    <p:sldId id="86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61FA89B-6C87-4240-BF0A-A0883686829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181F-0EA1-4E21-BD2C-DB083BF56DCB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ABE5E22-6C86-49C1-AFDC-95D90352A23C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75F9-BC11-41FE-9E49-DBB08A0D588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1D09-64C7-4234-8289-BE50134A2B4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2B607D-01AD-464C-9853-B79101B0FA8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6ABA7C2-2EB7-43CE-8B8E-AB872B5D067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EDCB-CD37-4034-B436-8F63CFBE2FD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E839-223B-49B7-97DF-A3224DBA860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95E2-C978-485F-A3F5-D73D5CA122C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F2E09AC-A101-4535-A187-694818A7656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C5C861F-50E2-491A-8341-2681730C1EF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111.png"/><Relationship Id="rId2" Type="http://schemas.openxmlformats.org/officeDocument/2006/relationships/image" Target="../media/image9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5.png"/><Relationship Id="rId5" Type="http://schemas.openxmlformats.org/officeDocument/2006/relationships/image" Target="../media/image4911.png"/><Relationship Id="rId4" Type="http://schemas.openxmlformats.org/officeDocument/2006/relationships/image" Target="../media/image48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2.png"/><Relationship Id="rId3" Type="http://schemas.openxmlformats.org/officeDocument/2006/relationships/image" Target="../media/image98.png"/><Relationship Id="rId7" Type="http://schemas.openxmlformats.org/officeDocument/2006/relationships/image" Target="../media/image551.png"/><Relationship Id="rId12" Type="http://schemas.openxmlformats.org/officeDocument/2006/relationships/image" Target="../media/image601.png"/><Relationship Id="rId2" Type="http://schemas.openxmlformats.org/officeDocument/2006/relationships/image" Target="../media/image9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1.png"/><Relationship Id="rId11" Type="http://schemas.openxmlformats.org/officeDocument/2006/relationships/image" Target="../media/image591.png"/><Relationship Id="rId5" Type="http://schemas.openxmlformats.org/officeDocument/2006/relationships/image" Target="../media/image5.png"/><Relationship Id="rId10" Type="http://schemas.openxmlformats.org/officeDocument/2006/relationships/image" Target="../media/image581.png"/><Relationship Id="rId4" Type="http://schemas.openxmlformats.org/officeDocument/2006/relationships/image" Target="../media/image4.png"/><Relationship Id="rId9" Type="http://schemas.openxmlformats.org/officeDocument/2006/relationships/image" Target="../media/image57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2.png"/><Relationship Id="rId13" Type="http://schemas.openxmlformats.org/officeDocument/2006/relationships/image" Target="../media/image693.png"/><Relationship Id="rId3" Type="http://schemas.openxmlformats.org/officeDocument/2006/relationships/image" Target="../media/image101.png"/><Relationship Id="rId7" Type="http://schemas.openxmlformats.org/officeDocument/2006/relationships/image" Target="../media/image5111.png"/><Relationship Id="rId12" Type="http://schemas.openxmlformats.org/officeDocument/2006/relationships/image" Target="../media/image673.png"/><Relationship Id="rId2" Type="http://schemas.openxmlformats.org/officeDocument/2006/relationships/image" Target="../media/image9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1.png"/><Relationship Id="rId11" Type="http://schemas.openxmlformats.org/officeDocument/2006/relationships/image" Target="../media/image662.png"/><Relationship Id="rId5" Type="http://schemas.openxmlformats.org/officeDocument/2006/relationships/image" Target="../media/image7.png"/><Relationship Id="rId10" Type="http://schemas.openxmlformats.org/officeDocument/2006/relationships/image" Target="../media/image652.png"/><Relationship Id="rId4" Type="http://schemas.openxmlformats.org/officeDocument/2006/relationships/image" Target="../media/image6.png"/><Relationship Id="rId9" Type="http://schemas.openxmlformats.org/officeDocument/2006/relationships/image" Target="../media/image641.png"/><Relationship Id="rId14" Type="http://schemas.openxmlformats.org/officeDocument/2006/relationships/image" Target="../media/image79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Funktionen und Schaubilder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smtClean="0"/>
              <a:t>In einer der Pflichtteil-Aufgaben, meistens in Aufgabe 5 wird der Zusammenhang zwischen Schaubildern und Funktionsgraphen geprüft.</a:t>
            </a:r>
          </a:p>
          <a:p>
            <a:pPr marL="0" indent="0">
              <a:buNone/>
            </a:pPr>
            <a:r>
              <a:rPr lang="de-DE" sz="2400" dirty="0" smtClean="0"/>
              <a:t>Manchmal sollen bestimmte Eigenschaften nachgewiesen werden.</a:t>
            </a:r>
          </a:p>
          <a:p>
            <a:pPr marL="0" indent="0">
              <a:buNone/>
            </a:pPr>
            <a:r>
              <a:rPr lang="de-DE" sz="2400" dirty="0" smtClean="0"/>
              <a:t>Manchmal wird der Zusammenhang zwischen Ableitung und Originalfunktion oder zwischen Original- und Stammfunktion abgefragt.</a:t>
            </a:r>
          </a:p>
          <a:p>
            <a:pPr marL="0" indent="0">
              <a:buNone/>
            </a:pPr>
            <a:r>
              <a:rPr lang="de-DE" sz="2400" dirty="0" smtClean="0"/>
              <a:t>Hin und wieder soll man Funktionsterme den jeweils passenden Schaubildern zuordnen (und die Zuordnung natürlich auch begründen).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9555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 lIns="82945" tIns="41473" rIns="82945" bIns="41473"/>
              <a:lstStyle/>
              <a:p>
                <a:r>
                  <a:rPr lang="de-DE" dirty="0" smtClean="0"/>
                  <a:t>Zusammenhang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dirty="0" smtClean="0"/>
                  <a:t>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/>
                      </a:rPr>
                      <m:t>𝑓</m:t>
                    </m:r>
                    <m:r>
                      <a:rPr lang="de-DE" i="1" dirty="0" smtClean="0">
                        <a:latin typeface="Cambria Math"/>
                      </a:rPr>
                      <m:t>‘</m:t>
                    </m:r>
                    <m:d>
                      <m:d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141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 lIns="82945" tIns="41473" rIns="82945" bIns="41473">
            <a:normAutofit lnSpcReduction="10000"/>
          </a:bodyPr>
          <a:lstStyle/>
          <a:p>
            <a:pPr marL="0" indent="0">
              <a:buNone/>
            </a:pP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Ein Hochpunkt ist dadurch gekennzeichnet,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dass die Ableitungsfunktion ihr Vorzeichen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von +</a:t>
            </a:r>
            <a:r>
              <a:rPr lang="de-DE" sz="2200" dirty="0">
                <a:latin typeface="Calibri" pitchFamily="34" charset="0"/>
                <a:ea typeface="CMSY10" pitchFamily="2"/>
                <a:cs typeface="CMSY10" pitchFamily="2"/>
              </a:rPr>
              <a:t> </a:t>
            </a: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nach </a:t>
            </a:r>
            <a:r>
              <a:rPr lang="de-DE" sz="2200" dirty="0">
                <a:latin typeface="Calibri" pitchFamily="34" charset="0"/>
                <a:ea typeface="CMR12" pitchFamily="2"/>
                <a:cs typeface="CMR12" pitchFamily="2"/>
              </a:rPr>
              <a:t>- wechselt</a:t>
            </a: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. Die Steigung nimmt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anfangs stark zu, wird immer flacher, ist Null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im Hochpunkt, kehrt sich um und fällt dann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immer mehr ab.</a:t>
            </a:r>
          </a:p>
          <a:p>
            <a:pPr marL="0" indent="0">
              <a:buNone/>
            </a:pPr>
            <a:endParaRPr lang="de-DE" sz="2200" dirty="0">
              <a:latin typeface="Calibri" pitchFamily="34" charset="0"/>
              <a:ea typeface="F30" pitchFamily="34"/>
              <a:cs typeface="F30" pitchFamily="34"/>
            </a:endParaRPr>
          </a:p>
          <a:p>
            <a:pPr marL="0" indent="0">
              <a:buNone/>
            </a:pP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Ein Tiefpunkt ist dadurch gekennzeichnet,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dass die Ableitungsfunktion ihr Vorzeichen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von – nach + wechselt. Die Steigung fällt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anfangs stark ab, wird immer flacher, ist Null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im Tiefpunkt, kehrt sich um und wird dann </a:t>
            </a:r>
            <a:b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</a:br>
            <a:r>
              <a:rPr lang="de-DE" sz="2200" dirty="0">
                <a:latin typeface="Calibri" pitchFamily="34" charset="0"/>
                <a:ea typeface="F30" pitchFamily="34"/>
                <a:cs typeface="F30" pitchFamily="34"/>
              </a:rPr>
              <a:t>immer steiler.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28800"/>
            <a:ext cx="26384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ihandform 7"/>
          <p:cNvSpPr>
            <a:spLocks noChangeAspect="1"/>
          </p:cNvSpPr>
          <p:nvPr/>
        </p:nvSpPr>
        <p:spPr>
          <a:xfrm>
            <a:off x="7678702" y="210573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9" name="Freihandform 8"/>
          <p:cNvSpPr>
            <a:spLocks noChangeAspect="1"/>
          </p:cNvSpPr>
          <p:nvPr/>
        </p:nvSpPr>
        <p:spPr>
          <a:xfrm>
            <a:off x="7686100" y="284405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10" name="Gerade Verbindung 9"/>
          <p:cNvCxnSpPr/>
          <p:nvPr/>
        </p:nvCxnSpPr>
        <p:spPr>
          <a:xfrm>
            <a:off x="7551957" y="2123978"/>
            <a:ext cx="31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ihandform 14"/>
          <p:cNvSpPr>
            <a:spLocks noChangeAspect="1"/>
          </p:cNvSpPr>
          <p:nvPr/>
        </p:nvSpPr>
        <p:spPr>
          <a:xfrm>
            <a:off x="6886118" y="3573016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6" name="Freihandform 15"/>
          <p:cNvSpPr>
            <a:spLocks noChangeAspect="1"/>
          </p:cNvSpPr>
          <p:nvPr/>
        </p:nvSpPr>
        <p:spPr>
          <a:xfrm>
            <a:off x="6900922" y="284405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30" name="Rechteck 1029"/>
          <p:cNvSpPr/>
          <p:nvPr/>
        </p:nvSpPr>
        <p:spPr>
          <a:xfrm>
            <a:off x="7701178" y="2915652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391463" y="242088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hteck 42"/>
              <p:cNvSpPr/>
              <p:nvPr/>
            </p:nvSpPr>
            <p:spPr>
              <a:xfrm>
                <a:off x="6156176" y="3609016"/>
                <a:ext cx="6733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‘(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Rechtec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609016"/>
                <a:ext cx="673389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hteck 43"/>
              <p:cNvSpPr/>
              <p:nvPr/>
            </p:nvSpPr>
            <p:spPr>
              <a:xfrm>
                <a:off x="7866274" y="2230080"/>
                <a:ext cx="63453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(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4" name="Rechtec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6274" y="2230080"/>
                <a:ext cx="634533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hteck 44"/>
              <p:cNvSpPr/>
              <p:nvPr/>
            </p:nvSpPr>
            <p:spPr>
              <a:xfrm>
                <a:off x="6938411" y="1564686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5" name="Rechtec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11" y="1564686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hteck 45"/>
              <p:cNvSpPr/>
              <p:nvPr/>
            </p:nvSpPr>
            <p:spPr>
              <a:xfrm>
                <a:off x="8469310" y="282630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46" name="Rechtec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310" y="2826302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hteck 46"/>
          <p:cNvSpPr/>
          <p:nvPr/>
        </p:nvSpPr>
        <p:spPr>
          <a:xfrm>
            <a:off x="6660232" y="2915652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9" name="Rechteck 48"/>
          <p:cNvSpPr/>
          <p:nvPr/>
        </p:nvSpPr>
        <p:spPr>
          <a:xfrm>
            <a:off x="6936214" y="242088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50" name="Gerade Verbindung 49"/>
          <p:cNvCxnSpPr/>
          <p:nvPr/>
        </p:nvCxnSpPr>
        <p:spPr>
          <a:xfrm>
            <a:off x="6772250" y="3645024"/>
            <a:ext cx="31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47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 lIns="82945" tIns="41473" rIns="82945" bIns="41473"/>
              <a:lstStyle/>
              <a:p>
                <a:r>
                  <a:rPr lang="de-DE" dirty="0"/>
                  <a:t>Zusammenhang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/>
                      </a:rPr>
                      <m:t>𝑓</m:t>
                    </m:r>
                    <m:r>
                      <a:rPr lang="de-DE" i="1" dirty="0">
                        <a:latin typeface="Cambria Math"/>
                      </a:rPr>
                      <m:t>‘</m:t>
                    </m:r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141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 lIns="82945" tIns="41473" rIns="82945" bIns="41473">
                <a:normAutofit/>
              </a:bodyPr>
              <a:lstStyle/>
              <a:p>
                <a:pPr marL="0" indent="0">
                  <a:buNone/>
                </a:pPr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Wendepunkte liegen immer an den Extremstellen (Hoch- und Tief-punkten) der Ableitung vor (Kriterium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‘‘(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)=0</m:t>
                    </m:r>
                  </m:oMath>
                </a14:m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). Wenn gleichzeitig auch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‘(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)=0</m:t>
                    </m:r>
                  </m:oMath>
                </a14:m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 gilt spricht man von einem Sattelpunkt. Dies ist eine besondere Form eines Wendepunkts.</a:t>
                </a:r>
              </a:p>
              <a:p>
                <a:pPr marL="0" indent="0">
                  <a:buNone/>
                </a:pPr>
                <a:endParaRPr lang="de-DE" sz="22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047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44" y="3291640"/>
            <a:ext cx="26384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931" y="3284984"/>
            <a:ext cx="26384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2214476" y="3227759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476" y="3227759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3734538" y="4993431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38" y="4993431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5971384" y="3221854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384" y="3221854"/>
                <a:ext cx="32880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7509524" y="3987308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9524" y="3987308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ihandform 14"/>
          <p:cNvSpPr>
            <a:spLocks noChangeAspect="1"/>
          </p:cNvSpPr>
          <p:nvPr/>
        </p:nvSpPr>
        <p:spPr>
          <a:xfrm>
            <a:off x="2726426" y="449136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6" name="Freihandform 15"/>
          <p:cNvSpPr>
            <a:spLocks noChangeAspect="1"/>
          </p:cNvSpPr>
          <p:nvPr/>
        </p:nvSpPr>
        <p:spPr>
          <a:xfrm>
            <a:off x="2741230" y="4761152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7" name="Freihandform 16"/>
          <p:cNvSpPr>
            <a:spLocks noChangeAspect="1"/>
          </p:cNvSpPr>
          <p:nvPr/>
        </p:nvSpPr>
        <p:spPr>
          <a:xfrm>
            <a:off x="6498460" y="4509616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8" name="Freihandform 17"/>
          <p:cNvSpPr>
            <a:spLocks noChangeAspect="1"/>
          </p:cNvSpPr>
          <p:nvPr/>
        </p:nvSpPr>
        <p:spPr>
          <a:xfrm>
            <a:off x="6513264" y="424723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047782" y="43243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2195736" y="432435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827710" y="429309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5975664" y="429309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2613749" y="4715852"/>
            <a:ext cx="518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ea typeface="F30" pitchFamily="34"/>
                <a:cs typeface="F30" pitchFamily="34"/>
              </a:rPr>
              <a:t>+</a:t>
            </a:r>
            <a:r>
              <a:rPr lang="de-DE" sz="1600" b="1" baseline="-25000" dirty="0" smtClean="0">
                <a:solidFill>
                  <a:srgbClr val="FF0000"/>
                </a:solidFill>
                <a:ea typeface="F30" pitchFamily="34"/>
                <a:cs typeface="F30" pitchFamily="34"/>
              </a:rPr>
              <a:t>min</a:t>
            </a:r>
          </a:p>
        </p:txBody>
      </p:sp>
      <p:sp>
        <p:nvSpPr>
          <p:cNvPr id="24" name="Rechteck 23"/>
          <p:cNvSpPr/>
          <p:nvPr/>
        </p:nvSpPr>
        <p:spPr>
          <a:xfrm>
            <a:off x="6453898" y="3933056"/>
            <a:ext cx="494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ea typeface="F30" pitchFamily="34"/>
                <a:cs typeface="F30" pitchFamily="34"/>
              </a:rPr>
              <a:t>-</a:t>
            </a:r>
            <a:r>
              <a:rPr lang="de-DE" sz="1600" b="1" baseline="-25000" dirty="0" err="1" smtClean="0">
                <a:solidFill>
                  <a:srgbClr val="FF0000"/>
                </a:solidFill>
                <a:ea typeface="F30" pitchFamily="34"/>
                <a:cs typeface="F30" pitchFamily="34"/>
              </a:rPr>
              <a:t>max</a:t>
            </a:r>
            <a:endParaRPr lang="de-DE" sz="1600" b="1" baseline="-25000" dirty="0" smtClean="0">
              <a:solidFill>
                <a:srgbClr val="FF0000"/>
              </a:solidFill>
              <a:ea typeface="F30" pitchFamily="34"/>
              <a:cs typeface="F30" pitchFamily="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3249529" y="3724639"/>
                <a:ext cx="6733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‘(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529" y="3724639"/>
                <a:ext cx="673389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2726426" y="3517368"/>
                <a:ext cx="63453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(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6426" y="3517368"/>
                <a:ext cx="634533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hteck 26"/>
              <p:cNvSpPr/>
              <p:nvPr/>
            </p:nvSpPr>
            <p:spPr>
              <a:xfrm>
                <a:off x="7023240" y="4824154"/>
                <a:ext cx="6733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‘(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240" y="4824154"/>
                <a:ext cx="673389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6453898" y="5082528"/>
                <a:ext cx="63453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(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898" y="5082528"/>
                <a:ext cx="634533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4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 lIns="82945" tIns="41473" rIns="82945" bIns="41473"/>
              <a:lstStyle/>
              <a:p>
                <a:r>
                  <a:rPr lang="de-DE" dirty="0"/>
                  <a:t>Zusammenhang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r>
                      <a:rPr lang="de-DE" i="1" dirty="0">
                        <a:latin typeface="Cambria Math"/>
                      </a:rPr>
                      <m:t>𝑓</m:t>
                    </m:r>
                    <m:r>
                      <a:rPr lang="de-DE" i="1" dirty="0">
                        <a:latin typeface="Cambria Math"/>
                      </a:rPr>
                      <m:t>‘</m:t>
                    </m:r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3141" t="-1235" b="-1790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 lIns="82945" tIns="41473" rIns="82945" bIns="41473">
                <a:normAutofit/>
              </a:bodyPr>
              <a:lstStyle/>
              <a:p>
                <a:pPr marL="0" indent="0" hangingPunct="0">
                  <a:buNone/>
                  <a:defRPr sz="2200"/>
                </a:pPr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Einen Sattelpunkt hat man, wenn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′</m:t>
                    </m:r>
                  </m:oMath>
                </a14:m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𝑓</m:t>
                    </m:r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′′</m:t>
                    </m:r>
                  </m:oMath>
                </a14:m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 beide gleichzeitig Null werden. In diesem Fall setzt die Kurve der Ableitung entweder von oben oder von unten auf der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  <a:ea typeface="F30" pitchFamily="34"/>
                        <a:cs typeface="F30" pitchFamily="34"/>
                      </a:rPr>
                      <m:t>𝑥</m:t>
                    </m:r>
                  </m:oMath>
                </a14:m>
                <a:r>
                  <a:rPr lang="de-DE" sz="2200" dirty="0">
                    <a:latin typeface="Calibri" pitchFamily="34" charset="0"/>
                    <a:ea typeface="F30" pitchFamily="34"/>
                    <a:cs typeface="F30" pitchFamily="34"/>
                  </a:rPr>
                  <a:t>-Achse auf. 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3"/>
                <a:stretch>
                  <a:fillRect l="-1047" t="-95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519" y="2996951"/>
            <a:ext cx="26384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09039"/>
            <a:ext cx="26384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2024102" y="2939727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102" y="2939727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3792404" y="4705399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404" y="4705399"/>
                <a:ext cx="32880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5687632" y="293382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632" y="2933822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7452320" y="3699276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699276"/>
                <a:ext cx="32880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ihandform 13"/>
          <p:cNvSpPr>
            <a:spLocks noChangeAspect="1"/>
          </p:cNvSpPr>
          <p:nvPr/>
        </p:nvSpPr>
        <p:spPr>
          <a:xfrm>
            <a:off x="6624720" y="4734518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5" name="Freihandform 14"/>
          <p:cNvSpPr>
            <a:spLocks noChangeAspect="1"/>
          </p:cNvSpPr>
          <p:nvPr/>
        </p:nvSpPr>
        <p:spPr>
          <a:xfrm>
            <a:off x="6623240" y="370815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6" name="Freihandform 15"/>
          <p:cNvSpPr>
            <a:spLocks noChangeAspect="1"/>
          </p:cNvSpPr>
          <p:nvPr/>
        </p:nvSpPr>
        <p:spPr>
          <a:xfrm>
            <a:off x="2970564" y="370815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7" name="Freihandform 16"/>
          <p:cNvSpPr>
            <a:spLocks noChangeAspect="1"/>
          </p:cNvSpPr>
          <p:nvPr/>
        </p:nvSpPr>
        <p:spPr>
          <a:xfrm>
            <a:off x="2976482" y="4725144"/>
            <a:ext cx="36000" cy="36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cxnSp>
        <p:nvCxnSpPr>
          <p:cNvPr id="18" name="Gerade Verbindung 17"/>
          <p:cNvCxnSpPr/>
          <p:nvPr/>
        </p:nvCxnSpPr>
        <p:spPr>
          <a:xfrm>
            <a:off x="2856932" y="3726398"/>
            <a:ext cx="31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6487135" y="4752518"/>
            <a:ext cx="311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/>
          <p:cNvSpPr/>
          <p:nvPr/>
        </p:nvSpPr>
        <p:spPr>
          <a:xfrm>
            <a:off x="3131840" y="43161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2557233" y="4316163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+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784051" y="3717032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209444" y="3717032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  <a:latin typeface="Calibri" pitchFamily="34" charset="0"/>
                <a:ea typeface="F30" pitchFamily="34"/>
                <a:cs typeface="F30" pitchFamily="34"/>
              </a:rPr>
              <a:t>-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hteck 23"/>
              <p:cNvSpPr/>
              <p:nvPr/>
            </p:nvSpPr>
            <p:spPr>
              <a:xfrm>
                <a:off x="2826052" y="4715852"/>
                <a:ext cx="324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0</m:t>
                      </m:r>
                    </m:oMath>
                  </m:oMathPara>
                </a14:m>
                <a:endParaRPr lang="de-DE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6052" y="4715852"/>
                <a:ext cx="324128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6490067" y="3445255"/>
                <a:ext cx="324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0</m:t>
                      </m:r>
                    </m:oMath>
                  </m:oMathPara>
                </a14:m>
                <a:endParaRPr lang="de-DE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067" y="3445255"/>
                <a:ext cx="32412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6876256" y="4316163"/>
                <a:ext cx="6733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‘(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4316163"/>
                <a:ext cx="673389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hteck 26"/>
              <p:cNvSpPr/>
              <p:nvPr/>
            </p:nvSpPr>
            <p:spPr>
              <a:xfrm>
                <a:off x="6012160" y="3136321"/>
                <a:ext cx="63453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(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Rechtec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136321"/>
                <a:ext cx="634533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hteck 27"/>
              <p:cNvSpPr/>
              <p:nvPr/>
            </p:nvSpPr>
            <p:spPr>
              <a:xfrm>
                <a:off x="3253829" y="3690910"/>
                <a:ext cx="6733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‘(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FF0000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829" y="3690910"/>
                <a:ext cx="673389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hteck 28"/>
              <p:cNvSpPr/>
              <p:nvPr/>
            </p:nvSpPr>
            <p:spPr>
              <a:xfrm>
                <a:off x="2414727" y="4874038"/>
                <a:ext cx="63453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𝑓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(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𝑥</m:t>
                      </m:r>
                      <m:r>
                        <a:rPr lang="de-DE" sz="1600" i="1" dirty="0" smtClean="0">
                          <a:solidFill>
                            <a:srgbClr val="0000FF"/>
                          </a:solidFill>
                          <a:latin typeface="Cambria Math"/>
                          <a:ea typeface="F30" pitchFamily="34"/>
                          <a:cs typeface="F30" pitchFamily="34"/>
                        </a:rPr>
                        <m:t>)</m:t>
                      </m:r>
                    </m:oMath>
                  </m:oMathPara>
                </a14:m>
                <a:endParaRPr lang="de-DE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9" name="Rechtec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727" y="4874038"/>
                <a:ext cx="634533" cy="338554"/>
              </a:xfrm>
              <a:prstGeom prst="rect">
                <a:avLst/>
              </a:prstGeom>
              <a:blipFill rotWithShape="1">
                <a:blip r:embed="rId1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91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Untersuchung auf Monotonie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Mit der ersten Ableitung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‘(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lässt sich auch </a:t>
                </a:r>
                <a:r>
                  <a:rPr lang="de-DE" sz="2400" dirty="0" smtClean="0"/>
                  <a:t>feststellen</a:t>
                </a:r>
                <a:r>
                  <a:rPr lang="de-DE" sz="2400" dirty="0"/>
                  <a:t>, ob eine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in einem Intervall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[</m:t>
                    </m:r>
                    <m:r>
                      <a:rPr lang="de-DE" sz="2400" i="1" dirty="0" err="1">
                        <a:latin typeface="Cambria Math"/>
                      </a:rPr>
                      <m:t>𝑎</m:t>
                    </m:r>
                    <m:r>
                      <a:rPr lang="de-DE" sz="2400" i="1" dirty="0" err="1">
                        <a:latin typeface="Cambria Math"/>
                      </a:rPr>
                      <m:t>;</m:t>
                    </m:r>
                    <m:r>
                      <a:rPr lang="de-DE" sz="2400" i="1" dirty="0" err="1">
                        <a:latin typeface="Cambria Math"/>
                      </a:rPr>
                      <m:t>𝑏</m:t>
                    </m:r>
                    <m:r>
                      <a:rPr lang="de-DE" sz="2400" i="1" dirty="0">
                        <a:latin typeface="Cambria Math"/>
                      </a:rPr>
                      <m:t>]</m:t>
                    </m:r>
                  </m:oMath>
                </a14:m>
                <a:r>
                  <a:rPr lang="de-DE" sz="2400" dirty="0"/>
                  <a:t> (streng) monoton wächst oder (streng) monoton fällt</a:t>
                </a:r>
                <a:r>
                  <a:rPr lang="de-DE" sz="2400" dirty="0" smtClean="0"/>
                  <a:t>. Grund</a:t>
                </a:r>
                <a:r>
                  <a:rPr lang="de-DE" sz="2400" dirty="0"/>
                  <a:t>: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‘(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gibt die Steigung der Tangente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de-DE" sz="2400" dirty="0"/>
                  <a:t> an.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‘(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)&gt;0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>
                    <a:sym typeface="Wingdings"/>
                  </a:rPr>
                  <a:t> streng monoton wachsend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‘(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)≥0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>
                    <a:sym typeface="Wingdings"/>
                  </a:rPr>
                  <a:t> monoton </a:t>
                </a:r>
                <a:r>
                  <a:rPr lang="de-DE" sz="2400" dirty="0" smtClean="0">
                    <a:sym typeface="Wingdings"/>
                  </a:rPr>
                  <a:t>wachsend</a:t>
                </a:r>
                <a:endParaRPr lang="de-DE" sz="2400" dirty="0">
                  <a:sym typeface="Wingdings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‘(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)&lt;0 </m:t>
                    </m:r>
                  </m:oMath>
                </a14:m>
                <a:r>
                  <a:rPr lang="de-DE" sz="2400" dirty="0">
                    <a:sym typeface="Wingdings"/>
                  </a:rPr>
                  <a:t> streng monoton fallend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‘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de-DE" sz="2400" dirty="0" smtClean="0"/>
                  <a:t> </a:t>
                </a:r>
                <a:r>
                  <a:rPr lang="de-DE" sz="2400" dirty="0">
                    <a:sym typeface="Wingdings"/>
                  </a:rPr>
                  <a:t> monoton </a:t>
                </a:r>
                <a:r>
                  <a:rPr lang="de-DE" sz="2400" dirty="0" smtClean="0">
                    <a:sym typeface="Wingdings"/>
                  </a:rPr>
                  <a:t>fallend</a:t>
                </a:r>
              </a:p>
              <a:p>
                <a:pPr marL="0" indent="0">
                  <a:buNone/>
                </a:pPr>
                <a:r>
                  <a:rPr lang="de-DE" sz="800" dirty="0"/>
                  <a:t/>
                </a:r>
                <a:br>
                  <a:rPr lang="de-DE" sz="800" dirty="0"/>
                </a:br>
                <a:r>
                  <a:rPr lang="de-DE" sz="2400" dirty="0"/>
                  <a:t>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[−2,5;2,5]</m:t>
                    </m:r>
                  </m:oMath>
                </a14:m>
                <a:r>
                  <a:rPr lang="de-DE" sz="2400" dirty="0"/>
                  <a:t>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2400" dirty="0"/>
                  <a:t> monoton fallend</a:t>
                </a:r>
                <a:r>
                  <a:rPr lang="de-DE" sz="2400" dirty="0" smtClean="0"/>
                  <a:t>!</a:t>
                </a:r>
                <a:endParaRPr lang="de-DE" sz="2400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068960"/>
            <a:ext cx="3312368" cy="2891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13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Formulierung im Abitur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In den Abi-Aufgaben findet man Formulierungen wie „zeigen Sie, dass die Funktion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de-DE" sz="2400" dirty="0" smtClean="0"/>
                  <a:t> im Intervall [</a:t>
                </a:r>
                <a:r>
                  <a:rPr lang="de-DE" sz="2400" dirty="0" err="1" smtClean="0"/>
                  <a:t>a;b</a:t>
                </a:r>
                <a:r>
                  <a:rPr lang="de-DE" sz="2400" dirty="0" smtClean="0"/>
                  <a:t>]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stets zunimmt</a:t>
                </a:r>
                <a:r>
                  <a:rPr lang="de-DE" sz="2400" dirty="0" smtClean="0"/>
                  <a:t>“, bzw. analog, „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stets abnimmt</a:t>
                </a:r>
                <a:r>
                  <a:rPr lang="de-DE" sz="2400" dirty="0" smtClean="0"/>
                  <a:t>“.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Nun wissen Sie, dass Sie in einem solchen Fall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‘(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)&gt;0</m:t>
                    </m:r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>
                    <a:sym typeface="Wingdings"/>
                  </a:rPr>
                  <a:t>bzw.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‘(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)&lt;0</m:t>
                    </m:r>
                  </m:oMath>
                </a14:m>
                <a:r>
                  <a:rPr lang="de-DE" sz="2400" dirty="0" smtClean="0"/>
                  <a:t> im betrachteten Intervall (oder auch für die gesamte Funktion) nachweisen müssen.</a:t>
                </a:r>
                <a:endParaRPr lang="de-DE" sz="2400" dirty="0">
                  <a:sym typeface="Wingdings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17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383</Words>
  <Application>Microsoft Office PowerPoint</Application>
  <PresentationFormat>Bildschirmpräsentation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10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Albany</vt:lpstr>
      <vt:lpstr>Andale Sans UI</vt:lpstr>
      <vt:lpstr>Calibri</vt:lpstr>
      <vt:lpstr>Cambria Math</vt:lpstr>
      <vt:lpstr>CMR12</vt:lpstr>
      <vt:lpstr>CMSY10</vt:lpstr>
      <vt:lpstr>F30</vt:lpstr>
      <vt:lpstr>Tahoma</vt:lpstr>
      <vt:lpstr>Wingdings</vt:lpstr>
      <vt:lpstr>Wingdings 2</vt:lpstr>
      <vt:lpstr>Galathea</vt:lpstr>
      <vt:lpstr>Funktionen und Schaubilder</vt:lpstr>
      <vt:lpstr>Zusammenhang f(x) und f‘(x)</vt:lpstr>
      <vt:lpstr>Zusammenhang f(x) und f‘(x)</vt:lpstr>
      <vt:lpstr>Zusammenhang f(x) und f‘(x)</vt:lpstr>
      <vt:lpstr>Untersuchung auf Monotonie</vt:lpstr>
      <vt:lpstr>Formulierung im Abitur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311</cp:revision>
  <dcterms:created xsi:type="dcterms:W3CDTF">2013-03-17T05:38:34Z</dcterms:created>
  <dcterms:modified xsi:type="dcterms:W3CDTF">2018-01-25T18:05:44Z</dcterms:modified>
</cp:coreProperties>
</file>